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0" r:id="rId18"/>
  </p:sldIdLst>
  <p:sldSz cx="18288000" cy="10287000"/>
  <p:notesSz cx="6858000" cy="9144000"/>
  <p:embeddedFontLst>
    <p:embeddedFont>
      <p:font typeface="Arial Black" panose="020B0A04020102020204" pitchFamily="3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ichroma" panose="020B0604020202020204" charset="0"/>
      <p:regular r:id="rId24"/>
    </p:embeddedFont>
    <p:embeddedFont>
      <p:font typeface="Telegraf" panose="020B0604020202020204" charset="0"/>
      <p:regular r:id="rId25"/>
    </p:embeddedFont>
    <p:embeddedFont>
      <p:font typeface="Telegraf Medium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876069" y="7332084"/>
            <a:ext cx="9779073" cy="2312429"/>
          </a:xfrm>
          <a:prstGeom prst="rect">
            <a:avLst/>
          </a:prstGeom>
          <a:solidFill>
            <a:srgbClr val="393BE4"/>
          </a:solid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rot="436196">
            <a:off x="6190766" y="-2861850"/>
            <a:ext cx="17035324" cy="11072961"/>
          </a:xfrm>
          <a:custGeom>
            <a:avLst/>
            <a:gdLst/>
            <a:ahLst/>
            <a:cxnLst/>
            <a:rect l="l" t="t" r="r" b="b"/>
            <a:pathLst>
              <a:path w="17035324" h="11072961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876069" y="2600788"/>
            <a:ext cx="14599848" cy="3436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38"/>
              </a:lnSpc>
            </a:pPr>
            <a:r>
              <a:rPr lang="en-US" sz="8125">
                <a:solidFill>
                  <a:srgbClr val="FFFFFF"/>
                </a:solidFill>
                <a:latin typeface="Michroma Bold"/>
              </a:rPr>
              <a:t>Portaria Digital:</a:t>
            </a:r>
          </a:p>
          <a:p>
            <a:pPr>
              <a:lnSpc>
                <a:spcPts val="8937"/>
              </a:lnSpc>
            </a:pPr>
            <a:r>
              <a:rPr lang="en-US" sz="8125">
                <a:solidFill>
                  <a:srgbClr val="FFFFFF"/>
                </a:solidFill>
                <a:latin typeface="Michroma Bold"/>
              </a:rPr>
              <a:t>Aplicações com microserviços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252427" y="7445331"/>
            <a:ext cx="9402715" cy="2047834"/>
            <a:chOff x="0" y="0"/>
            <a:chExt cx="12536953" cy="2730445"/>
          </a:xfrm>
        </p:grpSpPr>
        <p:sp>
          <p:nvSpPr>
            <p:cNvPr id="7" name="TextBox 7"/>
            <p:cNvSpPr txBox="1"/>
            <p:nvPr/>
          </p:nvSpPr>
          <p:spPr>
            <a:xfrm>
              <a:off x="0" y="16764"/>
              <a:ext cx="12536953" cy="20596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48"/>
                </a:lnSpc>
              </a:pPr>
              <a:r>
                <a:rPr lang="en-US" sz="3725">
                  <a:solidFill>
                    <a:srgbClr val="FFFFFF"/>
                  </a:solidFill>
                  <a:latin typeface="Telegraf Medium"/>
                </a:rPr>
                <a:t>José William Pinto Gomes</a:t>
              </a:r>
            </a:p>
            <a:p>
              <a:pPr>
                <a:lnSpc>
                  <a:spcPts val="3948"/>
                </a:lnSpc>
              </a:pPr>
              <a:endParaRPr lang="en-US" sz="3725">
                <a:solidFill>
                  <a:srgbClr val="FFFFFF"/>
                </a:solidFill>
                <a:latin typeface="Telegraf Medium"/>
              </a:endParaRPr>
            </a:p>
            <a:p>
              <a:pPr marL="0" lvl="0" indent="0" algn="l">
                <a:lnSpc>
                  <a:spcPts val="3948"/>
                </a:lnSpc>
              </a:pPr>
              <a:r>
                <a:rPr lang="en-US" sz="3725">
                  <a:solidFill>
                    <a:srgbClr val="FFFFFF"/>
                  </a:solidFill>
                  <a:latin typeface="Telegraf Medium"/>
                </a:rPr>
                <a:t>Orlando Saraiva do Nascimento Junior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284640"/>
              <a:ext cx="12536953" cy="445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33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876068" y="1094759"/>
            <a:ext cx="4677131" cy="27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17"/>
              </a:lnSpc>
            </a:pPr>
            <a:r>
              <a:rPr lang="en-US" sz="2400" dirty="0">
                <a:solidFill>
                  <a:srgbClr val="FFFFFF"/>
                </a:solidFill>
                <a:latin typeface="Michroma Bold"/>
              </a:rPr>
              <a:t>Workshop de </a:t>
            </a:r>
            <a:r>
              <a:rPr lang="en-US" sz="2400" dirty="0" err="1">
                <a:solidFill>
                  <a:srgbClr val="FFFFFF"/>
                </a:solidFill>
                <a:latin typeface="Michroma Bold"/>
              </a:rPr>
              <a:t>Práticas</a:t>
            </a:r>
            <a:endParaRPr lang="en-US" sz="2400" dirty="0">
              <a:solidFill>
                <a:srgbClr val="FFFFFF"/>
              </a:solidFill>
              <a:latin typeface="Michroma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876069" y="7327321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>
            <a:off x="1876069" y="9634538"/>
            <a:ext cx="14734041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7C925EE-6914-82B2-75C9-385E60E4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705100"/>
            <a:ext cx="11659160" cy="3000192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pom.xml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1274298" y="6362700"/>
            <a:ext cx="12512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PACKAGE NAME + VERSÃO DO PROJETO</a:t>
            </a:r>
          </a:p>
          <a:p>
            <a:endParaRPr lang="pt-BR" sz="3200" dirty="0"/>
          </a:p>
          <a:p>
            <a:r>
              <a:rPr lang="pt-BR" sz="3200" dirty="0"/>
              <a:t>VERSÃO MINIMA JAVA -&gt; 17</a:t>
            </a:r>
          </a:p>
          <a:p>
            <a:endParaRPr lang="pt-BR" sz="3200" dirty="0"/>
          </a:p>
          <a:p>
            <a:r>
              <a:rPr lang="pt-BR" sz="3200" dirty="0"/>
              <a:t>AUTO INICIALIZAÇÃO DA CLASSE PARA O DOCKER</a:t>
            </a:r>
          </a:p>
        </p:txBody>
      </p:sp>
    </p:spTree>
    <p:extLst>
      <p:ext uri="{BB962C8B-B14F-4D97-AF65-F5344CB8AC3E}">
        <p14:creationId xmlns:p14="http://schemas.microsoft.com/office/powerpoint/2010/main" val="253474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7467600" y="1611622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entity</a:t>
            </a:r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-&gt; Acesso.java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7222860" y="3866227"/>
            <a:ext cx="100437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CRIAÇÃO DA ENTIDADE -&gt; BIBLIOTECA JAKARTA</a:t>
            </a:r>
          </a:p>
          <a:p>
            <a:endParaRPr lang="pt-BR" sz="3200" dirty="0"/>
          </a:p>
          <a:p>
            <a:r>
              <a:rPr lang="pt-BR" sz="3200" dirty="0" err="1"/>
              <a:t>GETs</a:t>
            </a:r>
            <a:r>
              <a:rPr lang="pt-BR" sz="3200" dirty="0"/>
              <a:t> E </a:t>
            </a:r>
            <a:r>
              <a:rPr lang="pt-BR" sz="3200" dirty="0" err="1"/>
              <a:t>SETs</a:t>
            </a:r>
            <a:r>
              <a:rPr lang="pt-BR" sz="3200" dirty="0"/>
              <a:t> USANDO A BIBLIOTECA LOMBOK</a:t>
            </a:r>
          </a:p>
          <a:p>
            <a:endParaRPr lang="pt-BR" sz="3200" dirty="0"/>
          </a:p>
          <a:p>
            <a:r>
              <a:rPr lang="pt-BR" sz="3200" dirty="0"/>
              <a:t>ESTRUTURA DOS DADOS -&gt; QUALQUER BANCO DE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C3ED2A-9614-4B9C-FDF4-5D1332A2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11528"/>
            <a:ext cx="5972881" cy="878497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0419A960-4AD3-3C89-B360-843EDA7AEB96}"/>
              </a:ext>
            </a:extLst>
          </p:cNvPr>
          <p:cNvSpPr/>
          <p:nvPr/>
        </p:nvSpPr>
        <p:spPr>
          <a:xfrm>
            <a:off x="11781720" y="7881499"/>
            <a:ext cx="5058480" cy="167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Incremento na Chave Primária utilizando </a:t>
            </a:r>
            <a:r>
              <a:rPr lang="pt-BR" sz="2000" b="1" dirty="0" err="1">
                <a:solidFill>
                  <a:srgbClr val="FF0000"/>
                </a:solidFill>
                <a:latin typeface="Arial Black" panose="020B0A04020102020204" pitchFamily="34" charset="0"/>
              </a:rPr>
              <a:t>GenerationType.AUTO</a:t>
            </a:r>
            <a:r>
              <a:rPr lang="pt-BR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 para permitir a mudança de Banco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8CA57BB-1FDF-0E9A-37D9-72CFC421E0A9}"/>
              </a:ext>
            </a:extLst>
          </p:cNvPr>
          <p:cNvSpPr/>
          <p:nvPr/>
        </p:nvSpPr>
        <p:spPr>
          <a:xfrm>
            <a:off x="3886201" y="6362700"/>
            <a:ext cx="2438399" cy="497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26BABEE-F143-654D-E266-86FB32078D4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5105401" y="6860302"/>
            <a:ext cx="9205559" cy="10211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037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D4DCBDB-891C-0210-A0DF-F1F09C045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89" y="2655385"/>
            <a:ext cx="10404231" cy="3408539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Repositório -&gt; AcessoRepository.java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995289" y="7024468"/>
            <a:ext cx="15159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REPOSITÓRIO</a:t>
            </a:r>
          </a:p>
          <a:p>
            <a:endParaRPr lang="pt-BR" sz="3200" dirty="0"/>
          </a:p>
          <a:p>
            <a:r>
              <a:rPr lang="pt-BR" sz="3200" dirty="0"/>
              <a:t>IMPLEMENTAÇÃO DO MÉTODO DE PESQUISA ATRAVÉS DE PARÂMETRO INFORMADO </a:t>
            </a:r>
          </a:p>
        </p:txBody>
      </p:sp>
    </p:spTree>
    <p:extLst>
      <p:ext uri="{BB962C8B-B14F-4D97-AF65-F5344CB8AC3E}">
        <p14:creationId xmlns:p14="http://schemas.microsoft.com/office/powerpoint/2010/main" val="321060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1097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Implementação da API -&gt; AcessoREST.java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10215489" y="3857219"/>
            <a:ext cx="73105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PROTOCOLO REST DO FRAMEWORK SPRING BOOT</a:t>
            </a:r>
          </a:p>
          <a:p>
            <a:endParaRPr lang="pt-BR" sz="3200" dirty="0"/>
          </a:p>
          <a:p>
            <a:r>
              <a:rPr lang="pt-BR" sz="3200" dirty="0"/>
              <a:t>MAPEAMENTO PARA FUNCIONAMENTO DA API</a:t>
            </a:r>
          </a:p>
          <a:p>
            <a:endParaRPr lang="pt-BR" sz="3200" dirty="0"/>
          </a:p>
          <a:p>
            <a:r>
              <a:rPr lang="pt-BR" sz="3200" dirty="0"/>
              <a:t>&lt;domínio&gt;/acesso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5A38C7-B32E-7E15-7D72-C01DCCAD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2712968"/>
            <a:ext cx="8856553" cy="56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1097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Implementação da API -&gt; AcessoREST.java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943708" y="6962710"/>
            <a:ext cx="1524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Implementação de dois recursos para o consumo de dados, retornando um </a:t>
            </a:r>
            <a:r>
              <a:rPr lang="pt-BR" sz="3200" dirty="0" err="1"/>
              <a:t>json</a:t>
            </a:r>
            <a:r>
              <a:rPr lang="pt-BR" sz="3200" dirty="0"/>
              <a:t> </a:t>
            </a:r>
          </a:p>
          <a:p>
            <a:endParaRPr lang="pt-BR" sz="3200" dirty="0"/>
          </a:p>
          <a:p>
            <a:r>
              <a:rPr lang="pt-BR" sz="3200" dirty="0"/>
              <a:t>&lt;domínio&gt;/acesso/{placa}   -&gt;  retorna todos os registros filtrados por placa</a:t>
            </a:r>
          </a:p>
          <a:p>
            <a:endParaRPr lang="pt-BR" sz="3200" dirty="0"/>
          </a:p>
          <a:p>
            <a:r>
              <a:rPr lang="pt-BR" sz="3200" dirty="0"/>
              <a:t>&lt;domínio&gt;/acesso/</a:t>
            </a:r>
            <a:r>
              <a:rPr lang="pt-BR" sz="3200" dirty="0" err="1"/>
              <a:t>all</a:t>
            </a:r>
            <a:r>
              <a:rPr lang="pt-BR" sz="3200" dirty="0"/>
              <a:t>   -&gt;  retorna todos os registros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17BBAB-F24E-76F5-1749-C5184E96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25" y="2713970"/>
            <a:ext cx="9777736" cy="364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10972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Implementação da API -&gt; AcessoREST.java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914400" y="8001322"/>
            <a:ext cx="15240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Implementação do recurso de inserção dos dados enviados para a API</a:t>
            </a:r>
          </a:p>
          <a:p>
            <a:endParaRPr lang="pt-BR" sz="3200" dirty="0"/>
          </a:p>
          <a:p>
            <a:r>
              <a:rPr lang="pt-BR" sz="3200" dirty="0"/>
              <a:t>O recurso recebe todos os dados do acesso, porém, a data e a hora são alteradas para as respectivas do servidor, não sendo possível manipular data/hora do registro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C07A56-6845-8405-DD45-CF44AAF0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36998"/>
            <a:ext cx="8700917" cy="458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77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1705904" y="1544436"/>
            <a:ext cx="13182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Configurações de criação da imagem do Docker -&gt; </a:t>
            </a:r>
            <a:r>
              <a:rPr lang="pt-BR" sz="4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Dockerfile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1155895" y="6481657"/>
            <a:ext cx="1524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Imagem criada para embarcar todos os recursos necessários para funcionamento a aplicação</a:t>
            </a:r>
          </a:p>
          <a:p>
            <a:endParaRPr lang="pt-BR" sz="3200" dirty="0"/>
          </a:p>
          <a:p>
            <a:r>
              <a:rPr lang="pt-BR" sz="3200" dirty="0"/>
              <a:t>Linux + Servidor Web Apache </a:t>
            </a:r>
            <a:r>
              <a:rPr lang="pt-BR" sz="3200" dirty="0" err="1"/>
              <a:t>TomCat</a:t>
            </a:r>
            <a:r>
              <a:rPr lang="pt-BR" sz="3200" dirty="0"/>
              <a:t> (</a:t>
            </a:r>
            <a:r>
              <a:rPr lang="pt-BR" sz="3200"/>
              <a:t>Framework Spring Boot)</a:t>
            </a:r>
            <a:endParaRPr lang="pt-BR" sz="3200" dirty="0"/>
          </a:p>
          <a:p>
            <a:endParaRPr lang="pt-BR" sz="3200" dirty="0"/>
          </a:p>
          <a:p>
            <a:r>
              <a:rPr lang="pt-BR" sz="3200" dirty="0"/>
              <a:t>Java JDK versão 22 </a:t>
            </a:r>
            <a:r>
              <a:rPr lang="pt-BR" sz="3200" dirty="0" err="1"/>
              <a:t>slim</a:t>
            </a:r>
            <a:r>
              <a:rPr lang="pt-BR" sz="3200" dirty="0"/>
              <a:t> escolhida para o Docker, visando executar a aplicação em versão posterior à criada (teste de compatibilidade/upgrade)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315606-252A-AF75-3528-FA29EB90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7" y="2597488"/>
            <a:ext cx="7078004" cy="353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11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0975" y="-456403"/>
            <a:ext cx="18609951" cy="11199807"/>
          </a:xfrm>
          <a:custGeom>
            <a:avLst/>
            <a:gdLst/>
            <a:ahLst/>
            <a:cxnLst/>
            <a:rect l="l" t="t" r="r" b="b"/>
            <a:pathLst>
              <a:path w="18609951" h="11199807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168970">
            <a:off x="6305956" y="5899373"/>
            <a:ext cx="14151146" cy="9198245"/>
          </a:xfrm>
          <a:custGeom>
            <a:avLst/>
            <a:gdLst/>
            <a:ahLst/>
            <a:cxnLst/>
            <a:rect l="l" t="t" r="r" b="b"/>
            <a:pathLst>
              <a:path w="14151146" h="9198245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028700" y="2771584"/>
            <a:ext cx="10462746" cy="1031250"/>
          </a:xfrm>
          <a:prstGeom prst="rect">
            <a:avLst/>
          </a:prstGeom>
          <a:solidFill>
            <a:srgbClr val="393BE4"/>
          </a:solidFill>
        </p:spPr>
        <p:txBody>
          <a:bodyPr/>
          <a:lstStyle/>
          <a:p>
            <a:endParaRPr lang="pt-BR"/>
          </a:p>
        </p:txBody>
      </p:sp>
      <p:sp>
        <p:nvSpPr>
          <p:cNvPr id="5" name="AutoShape 5"/>
          <p:cNvSpPr/>
          <p:nvPr/>
        </p:nvSpPr>
        <p:spPr>
          <a:xfrm>
            <a:off x="1028700" y="2762059"/>
            <a:ext cx="10462746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6" name="AutoShape 6"/>
          <p:cNvSpPr/>
          <p:nvPr/>
        </p:nvSpPr>
        <p:spPr>
          <a:xfrm>
            <a:off x="1028700" y="3802835"/>
            <a:ext cx="10462746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Box 8"/>
          <p:cNvSpPr txBox="1"/>
          <p:nvPr/>
        </p:nvSpPr>
        <p:spPr>
          <a:xfrm>
            <a:off x="1390675" y="3005592"/>
            <a:ext cx="9379881" cy="55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8"/>
              </a:lnSpc>
            </a:pPr>
            <a:r>
              <a:rPr lang="en-US" sz="3725">
                <a:solidFill>
                  <a:srgbClr val="FFFFFF"/>
                </a:solidFill>
                <a:latin typeface="Telegraf Medium"/>
              </a:rPr>
              <a:t>José William Pinto Gomes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76068" y="1094759"/>
            <a:ext cx="4600931" cy="27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17"/>
              </a:lnSpc>
            </a:pPr>
            <a:r>
              <a:rPr lang="en-US" sz="2400" dirty="0">
                <a:solidFill>
                  <a:srgbClr val="FFFFFF"/>
                </a:solidFill>
                <a:latin typeface="Michroma Bold"/>
              </a:rPr>
              <a:t>Workshop de </a:t>
            </a:r>
            <a:r>
              <a:rPr lang="en-US" sz="2400" dirty="0" err="1">
                <a:solidFill>
                  <a:srgbClr val="FFFFFF"/>
                </a:solidFill>
                <a:latin typeface="Michroma Bold"/>
              </a:rPr>
              <a:t>Práticas</a:t>
            </a:r>
            <a:endParaRPr lang="en-US" sz="2400" dirty="0">
              <a:solidFill>
                <a:srgbClr val="FFFFFF"/>
              </a:solidFill>
              <a:latin typeface="Michroma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696550" y="7193280"/>
            <a:ext cx="10462746" cy="0"/>
          </a:xfrm>
          <a:prstGeom prst="line">
            <a:avLst/>
          </a:prstGeom>
          <a:ln w="9525" cap="rnd">
            <a:solidFill>
              <a:srgbClr val="76B5F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AutoShape 11"/>
          <p:cNvSpPr/>
          <p:nvPr/>
        </p:nvSpPr>
        <p:spPr>
          <a:xfrm>
            <a:off x="6696550" y="6924029"/>
            <a:ext cx="10462746" cy="1031250"/>
          </a:xfrm>
          <a:prstGeom prst="rect">
            <a:avLst/>
          </a:prstGeom>
          <a:solidFill>
            <a:srgbClr val="393BE4"/>
          </a:solid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058525" y="7153275"/>
            <a:ext cx="9379881" cy="55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48"/>
              </a:lnSpc>
            </a:pPr>
            <a:r>
              <a:rPr lang="en-US" sz="3725">
                <a:solidFill>
                  <a:srgbClr val="FFFFFF"/>
                </a:solidFill>
                <a:latin typeface="Telegraf Medium"/>
              </a:rPr>
              <a:t>Orlando Saraiva Jr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4041" y="4632218"/>
            <a:ext cx="4375574" cy="4375574"/>
          </a:xfrm>
          <a:custGeom>
            <a:avLst/>
            <a:gdLst/>
            <a:ahLst/>
            <a:cxnLst/>
            <a:rect l="l" t="t" r="r" b="b"/>
            <a:pathLst>
              <a:path w="4375574" h="4375574">
                <a:moveTo>
                  <a:pt x="0" y="0"/>
                </a:moveTo>
                <a:lnTo>
                  <a:pt x="4375574" y="0"/>
                </a:lnTo>
                <a:lnTo>
                  <a:pt x="4375574" y="4375574"/>
                </a:lnTo>
                <a:lnTo>
                  <a:pt x="0" y="4375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14" name="Imagem 13" descr="Homem de barba e bigode&#10;&#10;Descrição gerada automaticamente">
            <a:extLst>
              <a:ext uri="{FF2B5EF4-FFF2-40B4-BE49-F238E27FC236}">
                <a16:creationId xmlns:a16="http://schemas.microsoft.com/office/drawing/2014/main" id="{EE54CA60-96BC-5009-58DA-5A1D4B596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068" y="773595"/>
            <a:ext cx="3991218" cy="45991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876069" y="2487339"/>
            <a:ext cx="14042179" cy="415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3599">
                <a:solidFill>
                  <a:srgbClr val="000000"/>
                </a:solidFill>
                <a:latin typeface="Telegraf"/>
              </a:rPr>
              <a:t>Os microsserviços foram introduzidos pela primeira vez em 2014 por Lewis e Fowler em seu famoso blog. </a:t>
            </a:r>
          </a:p>
          <a:p>
            <a:pPr algn="just">
              <a:lnSpc>
                <a:spcPts val="4679"/>
              </a:lnSpc>
            </a:pPr>
            <a:r>
              <a:rPr lang="en-US" sz="3599">
                <a:solidFill>
                  <a:srgbClr val="000000"/>
                </a:solidFill>
                <a:latin typeface="Telegraf"/>
              </a:rPr>
              <a:t>Eles definem um estilo arquitetônico para o desenvolvimento de aplicações como suítes de (micro)serviços pequenos e independentes. </a:t>
            </a:r>
          </a:p>
          <a:p>
            <a:pPr algn="just">
              <a:lnSpc>
                <a:spcPts val="4679"/>
              </a:lnSpc>
            </a:pPr>
            <a:endParaRPr lang="en-US" sz="3599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679"/>
              </a:lnSpc>
            </a:pPr>
            <a:endParaRPr lang="en-US" sz="3599">
              <a:solidFill>
                <a:srgbClr val="000000"/>
              </a:solidFill>
              <a:latin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876068" y="1094759"/>
            <a:ext cx="4600932" cy="27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17"/>
              </a:lnSpc>
            </a:pPr>
            <a:r>
              <a:rPr lang="en-US" sz="2400" dirty="0">
                <a:solidFill>
                  <a:srgbClr val="393BE4"/>
                </a:solidFill>
                <a:latin typeface="Michroma Bold"/>
              </a:rPr>
              <a:t>Workshop de </a:t>
            </a:r>
            <a:r>
              <a:rPr lang="en-US" sz="2400" dirty="0" err="1">
                <a:solidFill>
                  <a:srgbClr val="393BE4"/>
                </a:solidFill>
                <a:latin typeface="Michroma Bold"/>
              </a:rPr>
              <a:t>Práticas</a:t>
            </a:r>
            <a:endParaRPr lang="en-US" sz="2400" dirty="0">
              <a:solidFill>
                <a:srgbClr val="393BE4"/>
              </a:solidFill>
              <a:latin typeface="Michroma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656834" y="5477641"/>
            <a:ext cx="10964807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58425" y="725537"/>
            <a:ext cx="5713156" cy="8752746"/>
          </a:xfrm>
          <a:custGeom>
            <a:avLst/>
            <a:gdLst/>
            <a:ahLst/>
            <a:cxnLst/>
            <a:rect l="l" t="t" r="r" b="b"/>
            <a:pathLst>
              <a:path w="5713156" h="8752746">
                <a:moveTo>
                  <a:pt x="0" y="0"/>
                </a:moveTo>
                <a:lnTo>
                  <a:pt x="5713156" y="0"/>
                </a:lnTo>
                <a:lnTo>
                  <a:pt x="5713156" y="8752746"/>
                </a:lnTo>
                <a:lnTo>
                  <a:pt x="0" y="875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1327954"/>
            <a:ext cx="6892136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Michroma"/>
              </a:rPr>
              <a:t>Visão Global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77340" y="4461679"/>
            <a:ext cx="7238491" cy="952426"/>
            <a:chOff x="0" y="0"/>
            <a:chExt cx="9651322" cy="1269901"/>
          </a:xfrm>
        </p:grpSpPr>
        <p:sp>
          <p:nvSpPr>
            <p:cNvPr id="6" name="TextBox 6"/>
            <p:cNvSpPr txBox="1"/>
            <p:nvPr/>
          </p:nvSpPr>
          <p:spPr>
            <a:xfrm>
              <a:off x="1537822" y="-66675"/>
              <a:ext cx="8113500" cy="1189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10"/>
                </a:lnSpc>
              </a:pPr>
              <a:r>
                <a:rPr lang="en-US" sz="2700">
                  <a:solidFill>
                    <a:srgbClr val="000000"/>
                  </a:solidFill>
                  <a:latin typeface="Telegraf"/>
                </a:rPr>
                <a:t>Aplicativo para Portaria: Registro de placas dos carros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030472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Michroma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7340" y="6043767"/>
            <a:ext cx="7238491" cy="952351"/>
            <a:chOff x="0" y="0"/>
            <a:chExt cx="9651322" cy="1269802"/>
          </a:xfrm>
        </p:grpSpPr>
        <p:sp>
          <p:nvSpPr>
            <p:cNvPr id="9" name="TextBox 9"/>
            <p:cNvSpPr txBox="1"/>
            <p:nvPr/>
          </p:nvSpPr>
          <p:spPr>
            <a:xfrm>
              <a:off x="1537822" y="-76200"/>
              <a:ext cx="8113500" cy="1346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elegraf"/>
                </a:rPr>
                <a:t>Consumo de API via json e enfileiramento.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030472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Michroma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7340" y="7740082"/>
            <a:ext cx="7238491" cy="1447577"/>
            <a:chOff x="0" y="0"/>
            <a:chExt cx="9651322" cy="1930102"/>
          </a:xfrm>
        </p:grpSpPr>
        <p:sp>
          <p:nvSpPr>
            <p:cNvPr id="12" name="TextBox 12"/>
            <p:cNvSpPr txBox="1"/>
            <p:nvPr/>
          </p:nvSpPr>
          <p:spPr>
            <a:xfrm>
              <a:off x="1537822" y="-76200"/>
              <a:ext cx="8113500" cy="2006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Telegraf"/>
                </a:rPr>
                <a:t>Consumo do enfileiramento e gravação em dois SGBDs diferentes.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030472" cy="45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sz="2300">
                  <a:solidFill>
                    <a:srgbClr val="000000"/>
                  </a:solidFill>
                  <a:latin typeface="Michroma"/>
                </a:rPr>
                <a:t>03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50194" y="693674"/>
            <a:ext cx="4448529" cy="27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17"/>
              </a:lnSpc>
            </a:pPr>
            <a:r>
              <a:rPr lang="en-US" sz="2400" dirty="0">
                <a:solidFill>
                  <a:srgbClr val="393BE4"/>
                </a:solidFill>
                <a:latin typeface="Michroma Bold"/>
              </a:rPr>
              <a:t>Workshop de </a:t>
            </a:r>
            <a:r>
              <a:rPr lang="en-US" sz="2400" dirty="0" err="1">
                <a:solidFill>
                  <a:srgbClr val="393BE4"/>
                </a:solidFill>
                <a:latin typeface="Michroma Bold"/>
              </a:rPr>
              <a:t>Práticas</a:t>
            </a:r>
            <a:endParaRPr lang="en-US" sz="2400" dirty="0">
              <a:solidFill>
                <a:srgbClr val="393BE4"/>
              </a:solidFill>
              <a:latin typeface="Michroma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1876069" y="2487339"/>
            <a:ext cx="14042179" cy="479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79"/>
              </a:lnSpc>
            </a:pPr>
            <a:r>
              <a:rPr lang="en-US" sz="3599" dirty="0">
                <a:solidFill>
                  <a:srgbClr val="000000"/>
                </a:solidFill>
                <a:latin typeface="Telegraf"/>
              </a:rPr>
              <a:t>Um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microsserviço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pode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ser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analisado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,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compreendido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e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atualizado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sem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saber nada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sobre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aspectos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internos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dos outros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microsserviços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em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uma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arquitetura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.</a:t>
            </a:r>
          </a:p>
          <a:p>
            <a:pPr algn="just">
              <a:lnSpc>
                <a:spcPts val="4679"/>
              </a:lnSpc>
            </a:pPr>
            <a:endParaRPr lang="en-US" sz="3599" dirty="0">
              <a:solidFill>
                <a:srgbClr val="000000"/>
              </a:solidFill>
              <a:latin typeface="Telegraf"/>
            </a:endParaRPr>
          </a:p>
          <a:p>
            <a:pPr algn="just">
              <a:lnSpc>
                <a:spcPts val="4679"/>
              </a:lnSpc>
            </a:pPr>
            <a:r>
              <a:rPr lang="en-US" sz="3599" dirty="0" err="1">
                <a:solidFill>
                  <a:srgbClr val="000000"/>
                </a:solidFill>
                <a:latin typeface="Telegraf"/>
              </a:rPr>
              <a:t>Cada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microsserviço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é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construído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em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torno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de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uma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capacidade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de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negócios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, é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executado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em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seu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próprio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processo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e se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comunica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com outros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microsserviços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em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um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aplicativo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por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meio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de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mecanismos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leves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(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por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 </a:t>
            </a:r>
            <a:r>
              <a:rPr lang="en-US" sz="3599" dirty="0" err="1">
                <a:solidFill>
                  <a:srgbClr val="000000"/>
                </a:solidFill>
                <a:latin typeface="Telegraf"/>
              </a:rPr>
              <a:t>exemplo</a:t>
            </a:r>
            <a:r>
              <a:rPr lang="en-US" sz="3599" dirty="0">
                <a:solidFill>
                  <a:srgbClr val="000000"/>
                </a:solidFill>
                <a:latin typeface="Telegraf"/>
              </a:rPr>
              <a:t>, APIs HTTP).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76068" y="1094759"/>
            <a:ext cx="4905731" cy="27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17"/>
              </a:lnSpc>
            </a:pPr>
            <a:r>
              <a:rPr lang="en-US" sz="2400" dirty="0">
                <a:solidFill>
                  <a:srgbClr val="393BE4"/>
                </a:solidFill>
                <a:latin typeface="Michroma Bold"/>
              </a:rPr>
              <a:t>Workshop de </a:t>
            </a:r>
            <a:r>
              <a:rPr lang="en-US" sz="2400" dirty="0" err="1">
                <a:solidFill>
                  <a:srgbClr val="393BE4"/>
                </a:solidFill>
                <a:latin typeface="Michroma Bold"/>
              </a:rPr>
              <a:t>Práticas</a:t>
            </a:r>
            <a:endParaRPr lang="en-US" sz="2400" dirty="0">
              <a:solidFill>
                <a:srgbClr val="393BE4"/>
              </a:solidFill>
              <a:latin typeface="Michroma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81000" y="3848100"/>
            <a:ext cx="17526000" cy="10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38"/>
              </a:lnSpc>
            </a:pP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DESENVOLVIMENTO DA API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2427" y="9158811"/>
            <a:ext cx="9402715" cy="334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31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00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19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04033">
            <a:off x="9593493" y="5704443"/>
            <a:ext cx="12649512" cy="8222182"/>
          </a:xfrm>
          <a:custGeom>
            <a:avLst/>
            <a:gdLst/>
            <a:ahLst/>
            <a:cxnLst/>
            <a:rect l="l" t="t" r="r" b="b"/>
            <a:pathLst>
              <a:path w="12649512" h="822218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FEC2792-9A19-6CDD-5359-75E28DB92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26"/>
          <a:stretch/>
        </p:blipFill>
        <p:spPr>
          <a:xfrm>
            <a:off x="1041401" y="4783178"/>
            <a:ext cx="4998032" cy="11135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C240C2F-3CDE-036C-8C3F-AABBE14E6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401" y="3017050"/>
            <a:ext cx="4998033" cy="990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1B0F7E-6C4F-0190-F63C-8EC3529869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542" b="7407"/>
          <a:stretch/>
        </p:blipFill>
        <p:spPr>
          <a:xfrm>
            <a:off x="994230" y="6672245"/>
            <a:ext cx="5019804" cy="108198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3FBB4E9-A075-F954-BA5E-86E7F0535C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66"/>
          <a:stretch/>
        </p:blipFill>
        <p:spPr>
          <a:xfrm>
            <a:off x="1041401" y="8529757"/>
            <a:ext cx="5019804" cy="110954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5984243-EFE7-055D-044B-6C4134518984}"/>
              </a:ext>
            </a:extLst>
          </p:cNvPr>
          <p:cNvSpPr txBox="1"/>
          <p:nvPr/>
        </p:nvSpPr>
        <p:spPr>
          <a:xfrm>
            <a:off x="6477000" y="3281517"/>
            <a:ext cx="4210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IDE de desenvolvimento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4EABB12-3230-3F48-AB27-B03EE5DA235D}"/>
              </a:ext>
            </a:extLst>
          </p:cNvPr>
          <p:cNvSpPr txBox="1"/>
          <p:nvPr/>
        </p:nvSpPr>
        <p:spPr>
          <a:xfrm>
            <a:off x="6477000" y="5121731"/>
            <a:ext cx="4944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Pacote da linguagem Java 17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D170566-B936-4B1E-CD07-5AC1A628321A}"/>
              </a:ext>
            </a:extLst>
          </p:cNvPr>
          <p:cNvSpPr txBox="1"/>
          <p:nvPr/>
        </p:nvSpPr>
        <p:spPr>
          <a:xfrm>
            <a:off x="6477000" y="6920849"/>
            <a:ext cx="6706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Pacote do framework Spring Boot 3.1.3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50D1E0-BB6A-77CF-EA5E-AF56D47870B6}"/>
              </a:ext>
            </a:extLst>
          </p:cNvPr>
          <p:cNvSpPr txBox="1"/>
          <p:nvPr/>
        </p:nvSpPr>
        <p:spPr>
          <a:xfrm>
            <a:off x="6477000" y="8792140"/>
            <a:ext cx="6997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Extensão para gerar a imagem do Docker</a:t>
            </a:r>
          </a:p>
        </p:txBody>
      </p:sp>
      <p:pic>
        <p:nvPicPr>
          <p:cNvPr id="23" name="Imagem 2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E50EF00-DA49-1CF2-ED08-EB9777037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0" y="1666576"/>
            <a:ext cx="5903482" cy="393171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E5D8A68-06F6-4FA0-AF13-D91441189625}"/>
              </a:ext>
            </a:extLst>
          </p:cNvPr>
          <p:cNvSpPr txBox="1"/>
          <p:nvPr/>
        </p:nvSpPr>
        <p:spPr>
          <a:xfrm>
            <a:off x="2438400" y="1618568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PRINCIPAIS RECURSOS</a:t>
            </a:r>
          </a:p>
        </p:txBody>
      </p:sp>
    </p:spTree>
    <p:extLst>
      <p:ext uri="{BB962C8B-B14F-4D97-AF65-F5344CB8AC3E}">
        <p14:creationId xmlns:p14="http://schemas.microsoft.com/office/powerpoint/2010/main" val="558587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CLASSE MAIN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E9A89BE-BF43-CDE9-700B-EF96E93F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933700"/>
            <a:ext cx="10318119" cy="48768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12352648" y="2965938"/>
            <a:ext cx="5020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APLICAÇÃO EM JAVA</a:t>
            </a:r>
          </a:p>
          <a:p>
            <a:endParaRPr lang="pt-BR" sz="3200" dirty="0"/>
          </a:p>
          <a:p>
            <a:r>
              <a:rPr lang="pt-BR" sz="3200" dirty="0"/>
              <a:t>USANDO SPRING BOOT</a:t>
            </a:r>
          </a:p>
        </p:txBody>
      </p:sp>
    </p:spTree>
    <p:extLst>
      <p:ext uri="{BB962C8B-B14F-4D97-AF65-F5344CB8AC3E}">
        <p14:creationId xmlns:p14="http://schemas.microsoft.com/office/powerpoint/2010/main" val="2480025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8D76F91D-A9B4-D448-AD89-E7A166E0A2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00" y="275544"/>
            <a:ext cx="17678400" cy="1143000"/>
          </a:xfrm>
        </p:spPr>
        <p:txBody>
          <a:bodyPr>
            <a:normAutofit/>
          </a:bodyPr>
          <a:lstStyle/>
          <a:p>
            <a:r>
              <a:rPr lang="pt-BR" dirty="0"/>
              <a:t>API - Registro da entrada de Carros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DC060A-BF85-1E27-3346-6C66F166620D}"/>
              </a:ext>
            </a:extLst>
          </p:cNvPr>
          <p:cNvSpPr txBox="1"/>
          <p:nvPr/>
        </p:nvSpPr>
        <p:spPr>
          <a:xfrm>
            <a:off x="2438400" y="1618568"/>
            <a:ext cx="82492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application.properties</a:t>
            </a:r>
            <a:endParaRPr lang="pt-BR" sz="4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9CDA48-74DE-4F44-3460-2D1752742729}"/>
              </a:ext>
            </a:extLst>
          </p:cNvPr>
          <p:cNvSpPr txBox="1"/>
          <p:nvPr/>
        </p:nvSpPr>
        <p:spPr>
          <a:xfrm>
            <a:off x="1274298" y="6362700"/>
            <a:ext cx="12512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CONEXÃO COM BANCO DE DADOS</a:t>
            </a:r>
          </a:p>
          <a:p>
            <a:endParaRPr lang="pt-BR" sz="3200" dirty="0"/>
          </a:p>
          <a:p>
            <a:r>
              <a:rPr lang="pt-BR" sz="3200" dirty="0"/>
              <a:t>SPRING BOOT / HIBERNATE</a:t>
            </a:r>
          </a:p>
          <a:p>
            <a:endParaRPr lang="pt-BR" sz="3200" dirty="0"/>
          </a:p>
          <a:p>
            <a:r>
              <a:rPr lang="pt-BR" sz="3200" dirty="0"/>
              <a:t>COMUNICAÇÃO INTERNA, SEM ACESSO EXTERNO AO 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415AF1-0461-7CE8-4ABE-EE97DDE48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904392"/>
            <a:ext cx="12491862" cy="223910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2B56F8A-A6A0-9663-A04C-FB72FA652CA1}"/>
              </a:ext>
            </a:extLst>
          </p:cNvPr>
          <p:cNvSpPr/>
          <p:nvPr/>
        </p:nvSpPr>
        <p:spPr>
          <a:xfrm>
            <a:off x="12877800" y="5372100"/>
            <a:ext cx="4419600" cy="167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Arial Black" panose="020B0A04020102020204" pitchFamily="34" charset="0"/>
              </a:rPr>
              <a:t>Planejamento para que o MySQL esteja em um Docker no servidor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E22EDB7-13D0-E7B1-FCA2-01A8DE9FED66}"/>
              </a:ext>
            </a:extLst>
          </p:cNvPr>
          <p:cNvSpPr/>
          <p:nvPr/>
        </p:nvSpPr>
        <p:spPr>
          <a:xfrm>
            <a:off x="8153400" y="3314700"/>
            <a:ext cx="3505200" cy="497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29C9F3A9-A7CA-A5FD-9584-241974A94E01}"/>
              </a:ext>
            </a:extLst>
          </p:cNvPr>
          <p:cNvCxnSpPr>
            <a:stCxn id="11" idx="2"/>
            <a:endCxn id="4" idx="0"/>
          </p:cNvCxnSpPr>
          <p:nvPr/>
        </p:nvCxnSpPr>
        <p:spPr>
          <a:xfrm>
            <a:off x="9906000" y="3812302"/>
            <a:ext cx="5181600" cy="15597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3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562</Words>
  <Application>Microsoft Office PowerPoint</Application>
  <PresentationFormat>Personalizar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Telegraf Medium</vt:lpstr>
      <vt:lpstr>Michroma</vt:lpstr>
      <vt:lpstr>Arial Black</vt:lpstr>
      <vt:lpstr>Calibri</vt:lpstr>
      <vt:lpstr>Arial</vt:lpstr>
      <vt:lpstr>Michroma Bold</vt:lpstr>
      <vt:lpstr>Telegraf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API - Registro da entrada de Carros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Azul Gradiente Criativo Elevador Apresentação  Pitch Deck</dc:title>
  <cp:lastModifiedBy>JOSÉ   GOMES</cp:lastModifiedBy>
  <cp:revision>5</cp:revision>
  <dcterms:created xsi:type="dcterms:W3CDTF">2006-08-16T00:00:00Z</dcterms:created>
  <dcterms:modified xsi:type="dcterms:W3CDTF">2023-10-06T19:00:38Z</dcterms:modified>
  <dc:identifier>DAFv32Nd_74</dc:identifier>
</cp:coreProperties>
</file>